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5" r:id="rId8"/>
    <p:sldId id="266" r:id="rId9"/>
    <p:sldId id="267" r:id="rId10"/>
    <p:sldId id="268" r:id="rId11"/>
    <p:sldId id="269" r:id="rId12"/>
    <p:sldId id="270" r:id="rId13"/>
    <p:sldId id="288" r:id="rId14"/>
    <p:sldId id="261" r:id="rId15"/>
    <p:sldId id="272" r:id="rId16"/>
    <p:sldId id="271" r:id="rId17"/>
    <p:sldId id="262" r:id="rId18"/>
    <p:sldId id="273" r:id="rId19"/>
    <p:sldId id="274" r:id="rId20"/>
    <p:sldId id="275" r:id="rId21"/>
    <p:sldId id="289" r:id="rId22"/>
    <p:sldId id="276" r:id="rId23"/>
    <p:sldId id="291" r:id="rId24"/>
    <p:sldId id="263" r:id="rId25"/>
    <p:sldId id="281" r:id="rId26"/>
    <p:sldId id="278" r:id="rId27"/>
    <p:sldId id="279" r:id="rId28"/>
    <p:sldId id="280" r:id="rId29"/>
    <p:sldId id="282" r:id="rId30"/>
    <p:sldId id="283" r:id="rId31"/>
    <p:sldId id="284" r:id="rId32"/>
    <p:sldId id="285" r:id="rId33"/>
    <p:sldId id="286" r:id="rId34"/>
    <p:sldId id="287" r:id="rId35"/>
    <p:sldId id="290" r:id="rId36"/>
    <p:sldId id="277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18F19F-6CAD-4206-BB59-D7B2BEE34E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F1B52-1EF0-410B-A5B5-B183142F09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5F53D-82AE-411C-AD95-4A88BFE602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47FEE-4791-48B1-B198-5E9DDAABD3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F2B2C-EEB4-48A8-B2C9-E66D31BB84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D9371-2FE9-47C5-A64B-6AF7A62E1E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2CEC6-FBF5-4F21-A011-0FFA5E9418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5A5A3-BE91-4A89-9CEE-F47DD088A9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8E88F-ABF2-4AF5-A7C9-722B740C9E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016F1-8CF7-4158-9B71-CDC81D567E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4754-56E9-4F06-89CC-F959A182DE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619EF75B-7CFE-4169-AFA6-D94BD09B966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7772400" cy="1828800"/>
          </a:xfrm>
        </p:spPr>
        <p:txBody>
          <a:bodyPr/>
          <a:lstStyle/>
          <a:p>
            <a:r>
              <a:rPr lang="en-US" dirty="0"/>
              <a:t>Drugs for Skin Conditions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5486400"/>
            <a:ext cx="6400800" cy="1752600"/>
          </a:xfrm>
        </p:spPr>
        <p:txBody>
          <a:bodyPr/>
          <a:lstStyle/>
          <a:p>
            <a:r>
              <a:rPr lang="en-US" dirty="0"/>
              <a:t>Chapter 17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133600"/>
            <a:ext cx="4524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Topical Corticosteroids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/>
              <a:t>Topically applied steroids are very effective.  They have anti-inflammatory, </a:t>
            </a:r>
            <a:r>
              <a:rPr lang="en-US" sz="2600" dirty="0" err="1" smtClean="0"/>
              <a:t>antipruritic</a:t>
            </a:r>
            <a:r>
              <a:rPr lang="en-US" sz="2600" dirty="0" smtClean="0"/>
              <a:t>, and </a:t>
            </a:r>
            <a:r>
              <a:rPr lang="en-US" sz="2600" dirty="0" err="1" smtClean="0"/>
              <a:t>vasoconstrictive</a:t>
            </a:r>
            <a:r>
              <a:rPr lang="en-US" sz="2600" dirty="0" smtClean="0"/>
              <a:t> action.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When applied to skin, they interfere with normal immune responses and reduce redness, itching, and edema.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They also slow the rate of skin production; hence slowing healing time of wounds.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Damaged skin at application site may increase the amount of drug absorbed into the bloodstream and result in systemic side effects.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Topical Corticosteroids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114800"/>
          </a:xfrm>
        </p:spPr>
        <p:txBody>
          <a:bodyPr/>
          <a:lstStyle/>
          <a:p>
            <a:r>
              <a:rPr lang="en-US" sz="2800" dirty="0" smtClean="0"/>
              <a:t>The least potent topical corticosteroid is hydrocortisone.</a:t>
            </a:r>
          </a:p>
          <a:p>
            <a:r>
              <a:rPr lang="en-US" sz="2800" dirty="0" smtClean="0"/>
              <a:t>Topical steroids containing a fluorine atom are among the most potent (</a:t>
            </a:r>
            <a:r>
              <a:rPr lang="en-US" sz="2800" dirty="0" err="1" smtClean="0"/>
              <a:t>fluocinolone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Classified according to duration of action (short-acting, intermediate-acting, long-acting)</a:t>
            </a:r>
          </a:p>
          <a:p>
            <a:r>
              <a:rPr lang="en-US" sz="2800" dirty="0" smtClean="0"/>
              <a:t>Frequently combined with other ingredients such as antibiotics to broaden their action.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Topical Corticosteroids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Products include: </a:t>
            </a:r>
            <a:r>
              <a:rPr lang="en-US" dirty="0" err="1" smtClean="0"/>
              <a:t>Gentocin</a:t>
            </a:r>
            <a:r>
              <a:rPr lang="en-US" dirty="0" smtClean="0"/>
              <a:t> Topical Spray® (</a:t>
            </a:r>
            <a:r>
              <a:rPr lang="en-US" dirty="0" err="1" smtClean="0"/>
              <a:t>betamethasone</a:t>
            </a:r>
            <a:r>
              <a:rPr lang="en-US" dirty="0" smtClean="0"/>
              <a:t> and </a:t>
            </a:r>
            <a:r>
              <a:rPr lang="en-US" dirty="0" err="1" smtClean="0"/>
              <a:t>gentamicin</a:t>
            </a:r>
            <a:r>
              <a:rPr lang="en-US" dirty="0" smtClean="0"/>
              <a:t>), </a:t>
            </a:r>
            <a:r>
              <a:rPr lang="en-US" dirty="0" err="1" smtClean="0"/>
              <a:t>Vetalog</a:t>
            </a:r>
            <a:r>
              <a:rPr lang="en-US" dirty="0" smtClean="0"/>
              <a:t> Cream® (</a:t>
            </a:r>
            <a:r>
              <a:rPr lang="en-US" dirty="0" err="1" smtClean="0"/>
              <a:t>triamcinolone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7526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386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Antibiotic/Corticosteroid</a:t>
            </a:r>
            <a:endParaRPr lang="en-US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97725"/>
            <a:ext cx="8229600" cy="388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Seborrhea</a:t>
            </a:r>
            <a:endParaRPr lang="en-US" sz="4000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1219200"/>
          </a:xfrm>
          <a:noFill/>
          <a:ln/>
        </p:spPr>
        <p:txBody>
          <a:bodyPr/>
          <a:lstStyle/>
          <a:p>
            <a:r>
              <a:rPr lang="en-US" sz="2800" b="1" dirty="0"/>
              <a:t>Seborrhea</a:t>
            </a:r>
            <a:r>
              <a:rPr lang="en-US" sz="2800" dirty="0"/>
              <a:t> is characterized by abnormal flaking or scaling of the epidermis and may be accompanied by increased oil production (</a:t>
            </a:r>
            <a:r>
              <a:rPr lang="en-US" sz="2800" u="sng" dirty="0"/>
              <a:t>seborrhea </a:t>
            </a:r>
            <a:r>
              <a:rPr lang="en-US" sz="2800" u="sng" dirty="0" err="1"/>
              <a:t>oleasa</a:t>
            </a:r>
            <a:r>
              <a:rPr lang="en-US" sz="2800" dirty="0"/>
              <a:t>) or not (</a:t>
            </a:r>
            <a:r>
              <a:rPr lang="en-US" sz="2800" u="sng" dirty="0"/>
              <a:t>seborrhea </a:t>
            </a:r>
            <a:r>
              <a:rPr lang="en-US" sz="2800" u="sng" dirty="0" err="1"/>
              <a:t>sicca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Accelerated skin cell turn-over with or without excessive sebum production.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Seborrhea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67000"/>
            <a:ext cx="3892774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095500"/>
            <a:ext cx="35433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Keratolytics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Keratolytics</a:t>
            </a:r>
            <a:r>
              <a:rPr lang="en-US" sz="2800" dirty="0" smtClean="0"/>
              <a:t> are an important group of </a:t>
            </a:r>
            <a:r>
              <a:rPr lang="en-US" sz="2800" dirty="0" err="1" smtClean="0"/>
              <a:t>antiseborrheics</a:t>
            </a:r>
            <a:endParaRPr lang="en-US" sz="2800" dirty="0" smtClean="0"/>
          </a:p>
          <a:p>
            <a:pPr lvl="1"/>
            <a:r>
              <a:rPr lang="en-US" sz="2400" dirty="0" err="1" smtClean="0"/>
              <a:t>Keratolytics</a:t>
            </a:r>
            <a:r>
              <a:rPr lang="en-US" sz="2400" dirty="0" smtClean="0"/>
              <a:t> remove excess keratin and promote loosening of the outer layers of the epidermis</a:t>
            </a:r>
          </a:p>
          <a:p>
            <a:pPr lvl="1"/>
            <a:r>
              <a:rPr lang="en-US" sz="2400" dirty="0" err="1" smtClean="0"/>
              <a:t>Keratolytics</a:t>
            </a:r>
            <a:r>
              <a:rPr lang="en-US" sz="2400" dirty="0" smtClean="0"/>
              <a:t> break down the protein structure of the keratin layer, permitting easier removal of this material</a:t>
            </a:r>
          </a:p>
          <a:p>
            <a:pPr lvl="1"/>
            <a:r>
              <a:rPr lang="en-US" sz="2400" dirty="0" smtClean="0"/>
              <a:t>Found in medicated shampoos to help in treatment of seborrhea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Keratolytics</a:t>
            </a:r>
            <a:endParaRPr lang="en-US" sz="4000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sz="half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u="sng" dirty="0" smtClean="0"/>
              <a:t>Sulfur</a:t>
            </a:r>
            <a:r>
              <a:rPr lang="en-US" dirty="0"/>
              <a:t>: </a:t>
            </a:r>
            <a:r>
              <a:rPr lang="en-US" dirty="0" err="1"/>
              <a:t>keratolytic</a:t>
            </a:r>
            <a:r>
              <a:rPr lang="en-US" dirty="0"/>
              <a:t>, </a:t>
            </a:r>
            <a:r>
              <a:rPr lang="en-US" dirty="0" err="1"/>
              <a:t>antipruritic</a:t>
            </a:r>
            <a:r>
              <a:rPr lang="en-US" dirty="0"/>
              <a:t>, antibacterial, antifungal, and </a:t>
            </a:r>
            <a:r>
              <a:rPr lang="en-US" dirty="0" err="1" smtClean="0"/>
              <a:t>antiparasitic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It is nonirritating and </a:t>
            </a:r>
            <a:r>
              <a:rPr lang="en-US" dirty="0" err="1" smtClean="0"/>
              <a:t>nonstaining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Used to treat seborrhea </a:t>
            </a:r>
            <a:r>
              <a:rPr lang="en-US" dirty="0" err="1" smtClean="0"/>
              <a:t>sicca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Sebolux</a:t>
            </a:r>
            <a:r>
              <a:rPr lang="en-US" dirty="0" smtClean="0"/>
              <a:t> Shampoo®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SebaLyt</a:t>
            </a:r>
            <a:r>
              <a:rPr lang="en-US" dirty="0" smtClean="0"/>
              <a:t> Shampoo®</a:t>
            </a:r>
            <a:endParaRPr lang="en-US" dirty="0"/>
          </a:p>
        </p:txBody>
      </p:sp>
      <p:pic>
        <p:nvPicPr>
          <p:cNvPr id="1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21336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Keratolytics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u="sng" dirty="0" smtClean="0"/>
              <a:t>Salicylic acid</a:t>
            </a:r>
            <a:r>
              <a:rPr lang="en-US" dirty="0" smtClean="0"/>
              <a:t>: </a:t>
            </a:r>
            <a:r>
              <a:rPr lang="en-US" dirty="0" err="1" smtClean="0"/>
              <a:t>keratolytic</a:t>
            </a:r>
            <a:r>
              <a:rPr lang="en-US" dirty="0" smtClean="0"/>
              <a:t>, </a:t>
            </a:r>
            <a:r>
              <a:rPr lang="en-US" dirty="0" err="1" smtClean="0"/>
              <a:t>antipruritic</a:t>
            </a:r>
            <a:r>
              <a:rPr lang="en-US" dirty="0" smtClean="0"/>
              <a:t>, and antibacterial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Used to treat seborrhea </a:t>
            </a:r>
            <a:r>
              <a:rPr lang="en-US" dirty="0" err="1" smtClean="0"/>
              <a:t>sicca</a:t>
            </a:r>
            <a:r>
              <a:rPr lang="en-US" dirty="0" smtClean="0"/>
              <a:t> and </a:t>
            </a:r>
            <a:r>
              <a:rPr lang="en-US" dirty="0" err="1" smtClean="0"/>
              <a:t>hyperkeratotic</a:t>
            </a:r>
            <a:r>
              <a:rPr lang="en-US" dirty="0" smtClean="0"/>
              <a:t> skin disorders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Keratolux</a:t>
            </a:r>
            <a:r>
              <a:rPr lang="en-US" dirty="0" smtClean="0"/>
              <a:t> Shampoo®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SebaLyt</a:t>
            </a:r>
            <a:r>
              <a:rPr lang="en-US" dirty="0" smtClean="0"/>
              <a:t> Shampoo®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21336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Keratolytics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26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u="sng" dirty="0" smtClean="0"/>
              <a:t>Coal tar</a:t>
            </a:r>
            <a:r>
              <a:rPr lang="en-US" dirty="0" smtClean="0"/>
              <a:t>: </a:t>
            </a:r>
            <a:r>
              <a:rPr lang="en-US" dirty="0" err="1" smtClean="0"/>
              <a:t>keratolytic</a:t>
            </a:r>
            <a:r>
              <a:rPr lang="en-US" dirty="0" smtClean="0"/>
              <a:t> and degreasing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Irritating and may stain light-colored </a:t>
            </a:r>
            <a:r>
              <a:rPr lang="en-US" dirty="0" err="1" smtClean="0"/>
              <a:t>haircoats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Used to treat seborrhea </a:t>
            </a:r>
            <a:r>
              <a:rPr lang="en-US" dirty="0" err="1" smtClean="0"/>
              <a:t>sicca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May be irritating to cats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NuSal</a:t>
            </a:r>
            <a:r>
              <a:rPr lang="en-US" dirty="0" smtClean="0"/>
              <a:t>-T®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Mycodex</a:t>
            </a:r>
            <a:r>
              <a:rPr lang="en-US" dirty="0" smtClean="0"/>
              <a:t> Tar and Sulfur Shampoo®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133600"/>
            <a:ext cx="35433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Anatomy &amp; Physiology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skin is made up of three layers: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Epidermis</a:t>
            </a:r>
            <a:r>
              <a:rPr lang="en-US" dirty="0"/>
              <a:t> (the most superficial layer that contains cells, but not blood vessels)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Dermis</a:t>
            </a:r>
            <a:r>
              <a:rPr lang="en-US" dirty="0"/>
              <a:t> (the middle layer that is composed of blood and lymph vessels, nerve fibers, and the accessory organs of skin such as glands and hair follicles)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Hypodermis</a:t>
            </a:r>
            <a:r>
              <a:rPr lang="en-US" dirty="0" smtClean="0"/>
              <a:t> (subcutaneous - the </a:t>
            </a:r>
            <a:r>
              <a:rPr lang="en-US" dirty="0"/>
              <a:t>deepest layer that is composed of connective tissue)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Keratolytics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26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u="sng" dirty="0" err="1" smtClean="0"/>
              <a:t>Benzoyl</a:t>
            </a:r>
            <a:r>
              <a:rPr lang="en-US" b="1" u="sng" dirty="0" smtClean="0"/>
              <a:t> peroxide</a:t>
            </a:r>
            <a:r>
              <a:rPr lang="en-US" dirty="0" smtClean="0"/>
              <a:t>: </a:t>
            </a:r>
            <a:r>
              <a:rPr lang="en-US" dirty="0" err="1" smtClean="0"/>
              <a:t>keratolytic</a:t>
            </a:r>
            <a:r>
              <a:rPr lang="en-US" dirty="0" smtClean="0"/>
              <a:t>, </a:t>
            </a:r>
            <a:r>
              <a:rPr lang="en-US" dirty="0" err="1" smtClean="0"/>
              <a:t>antipruritic</a:t>
            </a:r>
            <a:r>
              <a:rPr lang="en-US" dirty="0" smtClean="0"/>
              <a:t>, antibacterial, and degreasing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Used to treat seborrhea </a:t>
            </a:r>
            <a:r>
              <a:rPr lang="en-US" dirty="0" err="1" smtClean="0"/>
              <a:t>oleosa</a:t>
            </a:r>
            <a:r>
              <a:rPr lang="en-US" dirty="0" smtClean="0"/>
              <a:t>, moist dermatitis (Hot-spots), </a:t>
            </a:r>
            <a:r>
              <a:rPr lang="en-US" dirty="0" err="1" smtClean="0"/>
              <a:t>pyoderma</a:t>
            </a:r>
            <a:r>
              <a:rPr lang="en-US" dirty="0" smtClean="0"/>
              <a:t>, stud tail, and a variety of skin lesions that are moist and/or contaminated with bacteria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Pyoben</a:t>
            </a:r>
            <a:r>
              <a:rPr lang="en-US" dirty="0" smtClean="0"/>
              <a:t>® gel or shampoo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21336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Spots</a:t>
            </a:r>
            <a:endParaRPr lang="en-US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34268"/>
            <a:ext cx="4038600" cy="28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562" y="2562225"/>
            <a:ext cx="35718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Keratolytics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4724400" cy="4114800"/>
          </a:xfrm>
        </p:spPr>
        <p:txBody>
          <a:bodyPr/>
          <a:lstStyle/>
          <a:p>
            <a:pPr marL="342900" lvl="1" indent="-342900">
              <a:buClr>
                <a:schemeClr val="hlink"/>
              </a:buClr>
            </a:pPr>
            <a:r>
              <a:rPr lang="en-US" sz="3200" b="1" u="sng" dirty="0" smtClean="0"/>
              <a:t>Selenium sulfide</a:t>
            </a:r>
            <a:r>
              <a:rPr lang="en-US" sz="3200" dirty="0" smtClean="0"/>
              <a:t>: </a:t>
            </a:r>
            <a:r>
              <a:rPr lang="en-US" sz="3200" dirty="0" err="1" smtClean="0"/>
              <a:t>keratolytic</a:t>
            </a:r>
            <a:r>
              <a:rPr lang="en-US" sz="3200" dirty="0" smtClean="0"/>
              <a:t>, degreasing, and antifungal</a:t>
            </a:r>
          </a:p>
          <a:p>
            <a:pPr marL="742950" lvl="2" indent="-342900"/>
            <a:r>
              <a:rPr lang="en-US" sz="2800" dirty="0" smtClean="0"/>
              <a:t>Seborrhea and eczema</a:t>
            </a:r>
          </a:p>
          <a:p>
            <a:pPr marL="742950" lvl="2" indent="-342900"/>
            <a:r>
              <a:rPr lang="en-US" sz="2800" dirty="0" smtClean="0"/>
              <a:t>May result in subsequent irritation</a:t>
            </a:r>
          </a:p>
          <a:p>
            <a:pPr marL="742950" lvl="2" indent="-342900"/>
            <a:r>
              <a:rPr lang="en-US" sz="2800" dirty="0" err="1" smtClean="0"/>
              <a:t>Seleen</a:t>
            </a:r>
            <a:r>
              <a:rPr lang="en-US" sz="2800" dirty="0" smtClean="0"/>
              <a:t> Plus Medicated Shampoo®</a:t>
            </a:r>
          </a:p>
          <a:p>
            <a:pPr marL="742950" lvl="2" indent="-342900"/>
            <a:r>
              <a:rPr lang="en-US" sz="2800" dirty="0" err="1" smtClean="0"/>
              <a:t>Selsun</a:t>
            </a:r>
            <a:r>
              <a:rPr lang="en-US" sz="2800" dirty="0" smtClean="0"/>
              <a:t> Blue®</a:t>
            </a:r>
          </a:p>
          <a:p>
            <a:endParaRPr lang="en-US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8288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47675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Antifungal</a:t>
            </a:r>
            <a:r>
              <a:rPr lang="en-US" smtClean="0"/>
              <a:t>, Antibacterial</a:t>
            </a:r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1336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21336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4191000"/>
            <a:ext cx="7772400" cy="1500187"/>
          </a:xfrm>
          <a:noFill/>
          <a:ln/>
        </p:spPr>
        <p:txBody>
          <a:bodyPr/>
          <a:lstStyle/>
          <a:p>
            <a:pPr algn="ctr"/>
            <a:r>
              <a:rPr lang="en-US" sz="2400" dirty="0" smtClean="0"/>
              <a:t>Astringents</a:t>
            </a:r>
          </a:p>
          <a:p>
            <a:pPr algn="ctr"/>
            <a:r>
              <a:rPr lang="en-US" sz="2400" dirty="0" smtClean="0"/>
              <a:t>Antiseptics</a:t>
            </a:r>
          </a:p>
          <a:p>
            <a:pPr algn="ctr"/>
            <a:r>
              <a:rPr lang="en-US" sz="2400" dirty="0" smtClean="0"/>
              <a:t>Soaks and Dressings</a:t>
            </a:r>
          </a:p>
          <a:p>
            <a:pPr algn="ctr"/>
            <a:r>
              <a:rPr lang="en-US" sz="2400" dirty="0" smtClean="0"/>
              <a:t>Caustics</a:t>
            </a:r>
          </a:p>
          <a:p>
            <a:pPr algn="ctr"/>
            <a:r>
              <a:rPr lang="en-US" sz="2400" dirty="0" smtClean="0"/>
              <a:t>Counterirritants</a:t>
            </a:r>
          </a:p>
          <a:p>
            <a:pPr algn="ctr"/>
            <a:r>
              <a:rPr lang="en-US" sz="2400" dirty="0" err="1" smtClean="0"/>
              <a:t>Immunomodulators</a:t>
            </a:r>
            <a:endParaRPr lang="en-US" sz="2400" dirty="0" smtClean="0"/>
          </a:p>
          <a:p>
            <a:pPr algn="ctr"/>
            <a:r>
              <a:rPr lang="en-US" sz="2400" dirty="0" err="1" smtClean="0"/>
              <a:t>Retinoids</a:t>
            </a:r>
            <a:endParaRPr lang="en-US" sz="24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11430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Other Agents Used to Treat Skin Disorders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Astringents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14800"/>
          </a:xfrm>
        </p:spPr>
        <p:txBody>
          <a:bodyPr/>
          <a:lstStyle/>
          <a:p>
            <a:r>
              <a:rPr lang="en-US" sz="2400" dirty="0" smtClean="0"/>
              <a:t>Astringents are agents that constrict tissues.</a:t>
            </a:r>
          </a:p>
          <a:p>
            <a:r>
              <a:rPr lang="en-US" sz="2400" dirty="0" smtClean="0"/>
              <a:t>Stop discharge by precipitating protein</a:t>
            </a:r>
          </a:p>
          <a:p>
            <a:r>
              <a:rPr lang="en-US" sz="2400" dirty="0" smtClean="0"/>
              <a:t>Have some antibacterial properties</a:t>
            </a:r>
          </a:p>
          <a:p>
            <a:r>
              <a:rPr lang="en-US" sz="2400" dirty="0" smtClean="0"/>
              <a:t>Used to treat moist dermatitis ; effective against </a:t>
            </a:r>
            <a:r>
              <a:rPr lang="en-US" sz="2400" i="1" dirty="0" smtClean="0"/>
              <a:t>Pseudomonas </a:t>
            </a:r>
            <a:endParaRPr lang="en-US" sz="2400" dirty="0" smtClean="0"/>
          </a:p>
          <a:p>
            <a:r>
              <a:rPr lang="en-US" sz="2400" dirty="0" smtClean="0"/>
              <a:t>Acetic acid, found in ear preparations such as </a:t>
            </a:r>
            <a:r>
              <a:rPr lang="en-US" sz="2400" dirty="0" err="1" smtClean="0"/>
              <a:t>Oti-Clens</a:t>
            </a:r>
            <a:r>
              <a:rPr lang="en-US" sz="2400" dirty="0" smtClean="0"/>
              <a:t>®</a:t>
            </a:r>
            <a:endParaRPr lang="en-US" sz="2400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286000"/>
            <a:ext cx="2214562" cy="323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Antiseptics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r>
              <a:rPr lang="en-US" sz="2000" dirty="0" smtClean="0"/>
              <a:t>Substances that kill or inhibit the growth of microorganisms on living tissue</a:t>
            </a:r>
          </a:p>
          <a:p>
            <a:r>
              <a:rPr lang="en-US" sz="2000" b="1" dirty="0" smtClean="0"/>
              <a:t>Alcohols </a:t>
            </a:r>
            <a:r>
              <a:rPr lang="en-US" sz="2000" dirty="0" smtClean="0"/>
              <a:t>are bactericidal, astringent, and cooling</a:t>
            </a:r>
          </a:p>
          <a:p>
            <a:r>
              <a:rPr lang="en-US" sz="2000" b="1" dirty="0" err="1" smtClean="0"/>
              <a:t>Benzalkonium</a:t>
            </a:r>
            <a:r>
              <a:rPr lang="en-US" sz="2000" b="1" dirty="0" smtClean="0"/>
              <a:t> chloride </a:t>
            </a:r>
            <a:r>
              <a:rPr lang="en-US" sz="2000" dirty="0" smtClean="0"/>
              <a:t>is antibacterial and antifungal</a:t>
            </a:r>
          </a:p>
          <a:p>
            <a:r>
              <a:rPr lang="en-US" sz="2000" b="1" dirty="0" err="1" smtClean="0"/>
              <a:t>Chlorhexidine</a:t>
            </a:r>
            <a:r>
              <a:rPr lang="en-US" sz="2000" b="1" dirty="0" smtClean="0"/>
              <a:t> </a:t>
            </a:r>
            <a:r>
              <a:rPr lang="en-US" sz="2000" dirty="0" smtClean="0"/>
              <a:t>is bactericidal, fungicidal, and partially </a:t>
            </a:r>
            <a:r>
              <a:rPr lang="en-US" sz="2000" dirty="0" err="1" smtClean="0"/>
              <a:t>virucidal</a:t>
            </a:r>
            <a:endParaRPr lang="en-US" sz="2000" dirty="0" smtClean="0"/>
          </a:p>
          <a:p>
            <a:r>
              <a:rPr lang="en-US" sz="2000" b="1" dirty="0" smtClean="0"/>
              <a:t>Iodine </a:t>
            </a:r>
            <a:r>
              <a:rPr lang="en-US" sz="2000" dirty="0" smtClean="0"/>
              <a:t>is bactericidal, fungicidal, </a:t>
            </a:r>
            <a:r>
              <a:rPr lang="en-US" sz="2000" dirty="0" err="1" smtClean="0"/>
              <a:t>virucidal</a:t>
            </a:r>
            <a:r>
              <a:rPr lang="en-US" sz="2000" dirty="0" smtClean="0"/>
              <a:t>, and </a:t>
            </a:r>
            <a:r>
              <a:rPr lang="en-US" sz="2000" dirty="0" err="1" smtClean="0"/>
              <a:t>sporicidal</a:t>
            </a:r>
            <a:r>
              <a:rPr lang="en-US" sz="2000" dirty="0" smtClean="0"/>
              <a:t>.</a:t>
            </a:r>
          </a:p>
          <a:p>
            <a:r>
              <a:rPr lang="en-US" sz="2000" b="1" dirty="0" err="1" smtClean="0"/>
              <a:t>Triclosan</a:t>
            </a:r>
            <a:r>
              <a:rPr lang="en-US" sz="2000" b="1" dirty="0" smtClean="0"/>
              <a:t> </a:t>
            </a:r>
            <a:r>
              <a:rPr lang="en-US" sz="2000" dirty="0" smtClean="0"/>
              <a:t>is antibacterial.</a:t>
            </a:r>
            <a:endParaRPr lang="en-US" sz="2000" b="1" dirty="0" smtClean="0"/>
          </a:p>
          <a:p>
            <a:endParaRPr lang="en-US" sz="2000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21336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2905124" cy="290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Soaks and Dressings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81200"/>
            <a:ext cx="4495800" cy="4648200"/>
          </a:xfrm>
        </p:spPr>
        <p:txBody>
          <a:bodyPr/>
          <a:lstStyle/>
          <a:p>
            <a:r>
              <a:rPr lang="en-US" sz="2400" dirty="0" smtClean="0"/>
              <a:t>Substances applied to areas to draw out fluid or relieve itching</a:t>
            </a:r>
          </a:p>
          <a:p>
            <a:r>
              <a:rPr lang="en-US" sz="2400" dirty="0" smtClean="0"/>
              <a:t>Aluminum acetate (Burrow’s solution) is drying and mildly antiseptic. It is used as a soak to relieve itching and inflammatory discharge.</a:t>
            </a:r>
          </a:p>
          <a:p>
            <a:r>
              <a:rPr lang="en-US" sz="2400" dirty="0" smtClean="0"/>
              <a:t>Magnesium sulfate (found in Epsom salts) is used in wound dressings to draw fluid out of tissues.</a:t>
            </a:r>
            <a:endParaRPr lang="en-US" sz="2400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114800"/>
            <a:ext cx="23812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38600" cy="4114800"/>
          </a:xfrm>
        </p:spPr>
        <p:txBody>
          <a:bodyPr/>
          <a:lstStyle/>
          <a:p>
            <a:r>
              <a:rPr lang="en-US" dirty="0" smtClean="0"/>
              <a:t>Substances that destroy tissue</a:t>
            </a:r>
          </a:p>
          <a:p>
            <a:r>
              <a:rPr lang="en-US" dirty="0" smtClean="0"/>
              <a:t>Used to treat warts and excessive granulation tissue (“proud flesh” in horses)</a:t>
            </a:r>
          </a:p>
          <a:p>
            <a:r>
              <a:rPr lang="en-US" dirty="0" smtClean="0"/>
              <a:t>Include Silver Nitrate Stick Applicators® and Equine </a:t>
            </a:r>
            <a:r>
              <a:rPr lang="en-US" dirty="0" err="1" smtClean="0"/>
              <a:t>HoofPro</a:t>
            </a:r>
            <a:r>
              <a:rPr lang="en-US" dirty="0" smtClean="0"/>
              <a:t>®</a:t>
            </a:r>
          </a:p>
          <a:p>
            <a:pPr lvl="1"/>
            <a:r>
              <a:rPr lang="en-US" dirty="0" smtClean="0"/>
              <a:t>Note: Silver nitrate products will stain</a:t>
            </a:r>
            <a:endParaRPr lang="en-US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828800"/>
            <a:ext cx="4494034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Proud Flesh</a:t>
            </a:r>
            <a:endParaRPr lang="en-US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1371600"/>
            <a:ext cx="3286000" cy="533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2700" y="1905000"/>
            <a:ext cx="528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Anatomy &amp; Physiology</a:t>
            </a:r>
          </a:p>
        </p:txBody>
      </p:sp>
      <p:pic>
        <p:nvPicPr>
          <p:cNvPr id="17412" name="Picture 4" descr="17-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22388" y="1981200"/>
            <a:ext cx="6497637" cy="4114800"/>
          </a:xfrm>
          <a:ln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Counterirritants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48200" cy="4114800"/>
          </a:xfrm>
        </p:spPr>
        <p:txBody>
          <a:bodyPr/>
          <a:lstStyle/>
          <a:p>
            <a:r>
              <a:rPr lang="en-US" sz="2400" dirty="0" smtClean="0"/>
              <a:t>Substances that produce irritation and inflammation in areas of chronic inflammation</a:t>
            </a:r>
          </a:p>
          <a:p>
            <a:r>
              <a:rPr lang="en-US" sz="2400" dirty="0" smtClean="0"/>
              <a:t>Contain alcohol, camphor, menthol, iodine, and/or witch hazel</a:t>
            </a:r>
          </a:p>
          <a:p>
            <a:r>
              <a:rPr lang="en-US" sz="2400" dirty="0" smtClean="0"/>
              <a:t>Thought to increase blood supply to the area, which in turn brings WBCs, antibodies, etc. to are to stimulate healing and carry away </a:t>
            </a:r>
            <a:r>
              <a:rPr lang="en-US" sz="2400" dirty="0" err="1" smtClean="0"/>
              <a:t>kinins</a:t>
            </a:r>
            <a:r>
              <a:rPr lang="en-US" sz="2400" dirty="0" smtClean="0"/>
              <a:t> to relieve pain.</a:t>
            </a:r>
            <a:endParaRPr lang="en-US" sz="2400" dirty="0"/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362200"/>
            <a:ext cx="30861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Immunomodulators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Substances that have an effect on the immune system</a:t>
            </a:r>
          </a:p>
          <a:p>
            <a:r>
              <a:rPr lang="en-US" dirty="0" smtClean="0"/>
              <a:t>Either </a:t>
            </a:r>
            <a:r>
              <a:rPr lang="en-US" dirty="0" err="1" smtClean="0"/>
              <a:t>immunostimulatory</a:t>
            </a:r>
            <a:r>
              <a:rPr lang="en-US" dirty="0" smtClean="0"/>
              <a:t> or Immunosuppressive</a:t>
            </a:r>
          </a:p>
          <a:p>
            <a:pPr>
              <a:buNone/>
            </a:pPr>
            <a:endParaRPr lang="en-US" b="1" u="sng" dirty="0" smtClean="0"/>
          </a:p>
          <a:p>
            <a:endParaRPr lang="en-US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66459"/>
            <a:ext cx="4038600" cy="274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Imiquimod</a:t>
            </a:r>
            <a:r>
              <a:rPr lang="en-US" dirty="0" smtClean="0"/>
              <a:t> (</a:t>
            </a:r>
            <a:r>
              <a:rPr lang="en-US" dirty="0" err="1" smtClean="0"/>
              <a:t>Aldara</a:t>
            </a:r>
            <a:r>
              <a:rPr lang="en-US" dirty="0" smtClean="0"/>
              <a:t>®)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419600" cy="4114800"/>
          </a:xfrm>
        </p:spPr>
        <p:txBody>
          <a:bodyPr/>
          <a:lstStyle/>
          <a:p>
            <a:r>
              <a:rPr lang="en-US" dirty="0" smtClean="0"/>
              <a:t>Stimulates patient’s </a:t>
            </a:r>
            <a:r>
              <a:rPr lang="en-US" dirty="0" err="1" smtClean="0"/>
              <a:t>monocytes</a:t>
            </a:r>
            <a:r>
              <a:rPr lang="en-US" dirty="0" smtClean="0"/>
              <a:t> and macrophages to induce regression of viral protein production</a:t>
            </a:r>
          </a:p>
          <a:p>
            <a:r>
              <a:rPr lang="en-US" dirty="0" smtClean="0"/>
              <a:t>Used to treat squamous cell carcinoma, feline herpes viral dermatitis, and localized solar dermatitis.</a:t>
            </a:r>
            <a:endParaRPr lang="en-US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059838"/>
            <a:ext cx="3123009" cy="319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Tacrolimus</a:t>
            </a:r>
            <a:r>
              <a:rPr lang="en-US" dirty="0" smtClean="0"/>
              <a:t> (</a:t>
            </a:r>
            <a:r>
              <a:rPr lang="en-US" dirty="0" err="1" smtClean="0"/>
              <a:t>Protopic</a:t>
            </a:r>
            <a:r>
              <a:rPr lang="en-US" dirty="0" smtClean="0"/>
              <a:t>®) &amp; </a:t>
            </a:r>
            <a:r>
              <a:rPr lang="en-US" dirty="0" err="1" smtClean="0"/>
              <a:t>Pimecrolimus</a:t>
            </a:r>
            <a:r>
              <a:rPr lang="en-US" dirty="0" smtClean="0"/>
              <a:t> (</a:t>
            </a:r>
            <a:r>
              <a:rPr lang="en-US" dirty="0" err="1" smtClean="0"/>
              <a:t>Elidel</a:t>
            </a:r>
            <a:r>
              <a:rPr lang="en-US" dirty="0" smtClean="0"/>
              <a:t>®)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Inhibits T-lymphocyte activation.</a:t>
            </a:r>
          </a:p>
          <a:p>
            <a:r>
              <a:rPr lang="en-US" dirty="0" smtClean="0"/>
              <a:t>Used to treat atopic dermatitis, lupus </a:t>
            </a:r>
            <a:r>
              <a:rPr lang="en-US" dirty="0" err="1" smtClean="0"/>
              <a:t>erythematosus</a:t>
            </a:r>
            <a:r>
              <a:rPr lang="en-US" dirty="0" smtClean="0"/>
              <a:t>, </a:t>
            </a:r>
            <a:r>
              <a:rPr lang="en-US" dirty="0" err="1" smtClean="0"/>
              <a:t>pemphigus</a:t>
            </a:r>
            <a:r>
              <a:rPr lang="en-US" dirty="0" smtClean="0"/>
              <a:t> </a:t>
            </a:r>
            <a:r>
              <a:rPr lang="en-US" dirty="0" err="1" smtClean="0"/>
              <a:t>erythematosus</a:t>
            </a:r>
            <a:r>
              <a:rPr lang="en-US" dirty="0" smtClean="0"/>
              <a:t> or </a:t>
            </a:r>
            <a:r>
              <a:rPr lang="en-US" dirty="0" err="1" smtClean="0"/>
              <a:t>foliaceous</a:t>
            </a:r>
            <a:r>
              <a:rPr lang="en-US" dirty="0" smtClean="0"/>
              <a:t> and </a:t>
            </a:r>
            <a:r>
              <a:rPr lang="en-US" dirty="0" err="1" smtClean="0"/>
              <a:t>perianal</a:t>
            </a:r>
            <a:r>
              <a:rPr lang="en-US" dirty="0" smtClean="0"/>
              <a:t> fistulas</a:t>
            </a:r>
            <a:endParaRPr lang="en-US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905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419600"/>
            <a:ext cx="3276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Retinoids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Stimulate cellular mitotic activity</a:t>
            </a:r>
          </a:p>
          <a:p>
            <a:r>
              <a:rPr lang="en-US" dirty="0" smtClean="0"/>
              <a:t>Used to treat chin acne, callous </a:t>
            </a:r>
            <a:r>
              <a:rPr lang="en-US" dirty="0" err="1" smtClean="0"/>
              <a:t>pyoderma</a:t>
            </a:r>
            <a:r>
              <a:rPr lang="en-US" dirty="0" smtClean="0"/>
              <a:t>, and footpad hyperkeratosis</a:t>
            </a:r>
            <a:endParaRPr lang="en-US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8937" y="2057400"/>
            <a:ext cx="373488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Retinoid Uses</a:t>
            </a:r>
            <a:endParaRPr lang="en-US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800"/>
            <a:ext cx="408561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52395"/>
            <a:ext cx="4038600" cy="29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14800"/>
          </a:xfrm>
        </p:spPr>
        <p:txBody>
          <a:bodyPr/>
          <a:lstStyle/>
          <a:p>
            <a:r>
              <a:rPr lang="en-US" sz="2400" dirty="0" smtClean="0"/>
              <a:t>First line of defense in immunity (physical barrier)</a:t>
            </a:r>
          </a:p>
          <a:p>
            <a:r>
              <a:rPr lang="en-US" sz="2400" dirty="0" smtClean="0"/>
              <a:t>Waterproofing the body</a:t>
            </a:r>
          </a:p>
          <a:p>
            <a:r>
              <a:rPr lang="en-US" sz="2400" dirty="0" smtClean="0"/>
              <a:t>Preventing fluid loss</a:t>
            </a:r>
          </a:p>
          <a:p>
            <a:r>
              <a:rPr lang="en-US" sz="2400" dirty="0" smtClean="0"/>
              <a:t>Vitamin D synthesis</a:t>
            </a:r>
          </a:p>
          <a:p>
            <a:r>
              <a:rPr lang="en-US" sz="2400" dirty="0" smtClean="0"/>
              <a:t>Sebaceous glands lubricate skin and discourage bacterial growth on surface</a:t>
            </a:r>
          </a:p>
          <a:p>
            <a:r>
              <a:rPr lang="en-US" sz="2400" dirty="0" smtClean="0"/>
              <a:t>Sweat glands regulate body temperature and excrete wastes through sweat</a:t>
            </a:r>
          </a:p>
          <a:p>
            <a:r>
              <a:rPr lang="en-US" sz="2400" dirty="0" smtClean="0"/>
              <a:t>Hair controls heat loss and is a sense receptor</a:t>
            </a:r>
          </a:p>
          <a:p>
            <a:r>
              <a:rPr lang="en-US" sz="2400" dirty="0" smtClean="0"/>
              <a:t>Nails, hooves, and claws protect the surface of the distal phalanx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Drugs Used in Treating Skin Disorders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Topical treatments consist of agents applied to a surface; they affect the area to which they are applied</a:t>
            </a:r>
          </a:p>
          <a:p>
            <a:pPr lvl="1"/>
            <a:r>
              <a:rPr lang="en-US"/>
              <a:t>Topical antibiotics and antifungals are covered in Table 17-1 in your textbook</a:t>
            </a:r>
          </a:p>
          <a:p>
            <a:r>
              <a:rPr lang="en-US"/>
              <a:t>Systemic treatments consist of drugs given systemically that affect many areas of the body</a:t>
            </a:r>
          </a:p>
          <a:p>
            <a:pPr lvl="1">
              <a:buFont typeface="Wingdings" pitchFamily="2" charset="2"/>
              <a:buNone/>
            </a:pP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Drugs Used in Treating Pruritus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 smtClean="0"/>
              <a:t>Pruritus</a:t>
            </a:r>
            <a:r>
              <a:rPr lang="en-US" sz="2400" dirty="0" smtClean="0"/>
              <a:t>: itching, may be associated with many skin and systemic diseases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Topical </a:t>
            </a:r>
            <a:r>
              <a:rPr lang="en-US" sz="2400" dirty="0" err="1"/>
              <a:t>antipruritics</a:t>
            </a:r>
            <a:r>
              <a:rPr lang="en-US" sz="2400" dirty="0"/>
              <a:t> provide moderate relief of </a:t>
            </a:r>
            <a:r>
              <a:rPr lang="en-US" sz="2400" dirty="0" smtClean="0"/>
              <a:t>itching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Usually used in combination </a:t>
            </a:r>
            <a:r>
              <a:rPr lang="en-US" sz="2400" dirty="0"/>
              <a:t>with systemic </a:t>
            </a:r>
            <a:r>
              <a:rPr lang="en-US" sz="2400" dirty="0" smtClean="0"/>
              <a:t>medications such as antihistamines and corticosteroids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Some products listed in other categories may have </a:t>
            </a:r>
            <a:r>
              <a:rPr lang="en-US" sz="2400" dirty="0" err="1" smtClean="0"/>
              <a:t>antipruritic</a:t>
            </a:r>
            <a:r>
              <a:rPr lang="en-US" sz="2400" dirty="0" smtClean="0"/>
              <a:t> effects, but control of itching is not their main function.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Nonsteroidal</a:t>
            </a:r>
            <a:r>
              <a:rPr lang="en-US" dirty="0" smtClean="0"/>
              <a:t> Topical </a:t>
            </a:r>
            <a:r>
              <a:rPr lang="en-US" dirty="0" err="1" smtClean="0"/>
              <a:t>Antipruritics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FF0000"/>
                </a:solidFill>
              </a:rPr>
              <a:t>Local anesthetics </a:t>
            </a:r>
            <a:r>
              <a:rPr lang="en-US" sz="2600" dirty="0" smtClean="0"/>
              <a:t>inhibit the conduction of nerve impulses from sensory nerves, thereby reducing pain and </a:t>
            </a:r>
            <a:r>
              <a:rPr lang="en-US" sz="2600" dirty="0" err="1" smtClean="0"/>
              <a:t>pruritus</a:t>
            </a:r>
            <a:r>
              <a:rPr lang="en-US" sz="26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They are generally used topically to minimize discomfort associated with allergies, insect bites, and burns.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Poorly absorbed from intact skin, but can be absorbed through damaged skin.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Examples include:</a:t>
            </a:r>
            <a:r>
              <a:rPr lang="en-US" sz="2600" dirty="0" smtClean="0"/>
              <a:t> </a:t>
            </a:r>
            <a:r>
              <a:rPr lang="en-US" sz="2600" dirty="0" err="1" smtClean="0"/>
              <a:t>lidocaine</a:t>
            </a:r>
            <a:r>
              <a:rPr lang="en-US" sz="2600" dirty="0" smtClean="0"/>
              <a:t>, </a:t>
            </a:r>
            <a:r>
              <a:rPr lang="en-US" sz="2600" dirty="0" err="1" smtClean="0"/>
              <a:t>tetracaine</a:t>
            </a:r>
            <a:r>
              <a:rPr lang="en-US" sz="2600" dirty="0" smtClean="0"/>
              <a:t>, </a:t>
            </a:r>
            <a:r>
              <a:rPr lang="en-US" sz="2600" dirty="0" err="1" smtClean="0"/>
              <a:t>benzocaine</a:t>
            </a:r>
            <a:r>
              <a:rPr lang="en-US" sz="2600" dirty="0" smtClean="0"/>
              <a:t>, and </a:t>
            </a:r>
            <a:r>
              <a:rPr lang="en-US" sz="2600" dirty="0" err="1" smtClean="0"/>
              <a:t>pramoxine</a:t>
            </a:r>
            <a:endParaRPr lang="en-US" sz="26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Nonsteroidal</a:t>
            </a:r>
            <a:r>
              <a:rPr lang="en-US" dirty="0" smtClean="0"/>
              <a:t> Topical </a:t>
            </a:r>
            <a:r>
              <a:rPr lang="en-US" dirty="0" err="1" smtClean="0"/>
              <a:t>Antipruritics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Soothing agents/Colloidal Oatmeal Shampoos</a:t>
            </a:r>
            <a:endParaRPr lang="en-US" sz="28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Oatmeal has soothing and anti-inflammatory effects when applied topically.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5520" y="1981200"/>
            <a:ext cx="154396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Nonsteroidal</a:t>
            </a:r>
            <a:r>
              <a:rPr lang="en-US" dirty="0" smtClean="0"/>
              <a:t> Topical </a:t>
            </a:r>
            <a:r>
              <a:rPr lang="en-US" dirty="0" err="1" smtClean="0"/>
              <a:t>Antipruritics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Antihistamines</a:t>
            </a:r>
            <a:r>
              <a:rPr lang="en-US" sz="2800" dirty="0" smtClean="0"/>
              <a:t> are </a:t>
            </a:r>
            <a:r>
              <a:rPr lang="en-US" sz="2800" dirty="0" err="1" smtClean="0"/>
              <a:t>antipruritics</a:t>
            </a:r>
            <a:r>
              <a:rPr lang="en-US" sz="2800" dirty="0" smtClean="0"/>
              <a:t> that provide temporary relief of pain and itching associated with allergic reactions and sensitive skin.</a:t>
            </a:r>
          </a:p>
          <a:p>
            <a:r>
              <a:rPr lang="en-US" dirty="0" smtClean="0"/>
              <a:t>Products containing </a:t>
            </a:r>
            <a:r>
              <a:rPr lang="en-US" dirty="0" err="1" smtClean="0"/>
              <a:t>diphenhydramine</a:t>
            </a:r>
            <a:r>
              <a:rPr lang="en-US" dirty="0" smtClean="0"/>
              <a:t> and oatmeal calm itching and soothe irritated skin.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1284</TotalTime>
  <Words>1126</Words>
  <Application>Microsoft Office PowerPoint</Application>
  <PresentationFormat>On-screen Show (4:3)</PresentationFormat>
  <Paragraphs>137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Tahoma</vt:lpstr>
      <vt:lpstr>Wingdings</vt:lpstr>
      <vt:lpstr>Textured</vt:lpstr>
      <vt:lpstr>Drugs for Skin Conditions</vt:lpstr>
      <vt:lpstr>Basic Anatomy &amp; Physiology</vt:lpstr>
      <vt:lpstr>Basic Anatomy &amp; Physiology</vt:lpstr>
      <vt:lpstr>Roles of Skin</vt:lpstr>
      <vt:lpstr>Drugs Used in Treating Skin Disorders</vt:lpstr>
      <vt:lpstr>Drugs Used in Treating Pruritus</vt:lpstr>
      <vt:lpstr>Nonsteroidal Topical Antipruritics</vt:lpstr>
      <vt:lpstr>Nonsteroidal Topical Antipruritics</vt:lpstr>
      <vt:lpstr>Nonsteroidal Topical Antipruritics</vt:lpstr>
      <vt:lpstr>Topical Corticosteroids</vt:lpstr>
      <vt:lpstr>Topical Corticosteroids</vt:lpstr>
      <vt:lpstr>Topical Corticosteroids</vt:lpstr>
      <vt:lpstr>Antibiotic/Corticosteroid</vt:lpstr>
      <vt:lpstr>Seborrhea</vt:lpstr>
      <vt:lpstr>Seborrhea</vt:lpstr>
      <vt:lpstr>Keratolytics</vt:lpstr>
      <vt:lpstr>Keratolytics</vt:lpstr>
      <vt:lpstr>Keratolytics</vt:lpstr>
      <vt:lpstr>Keratolytics</vt:lpstr>
      <vt:lpstr>Keratolytics</vt:lpstr>
      <vt:lpstr>Hot Spots</vt:lpstr>
      <vt:lpstr>Keratolytics</vt:lpstr>
      <vt:lpstr>Antifungal, Antibacterial</vt:lpstr>
      <vt:lpstr>Slide 24</vt:lpstr>
      <vt:lpstr>Astringents</vt:lpstr>
      <vt:lpstr>Antiseptics</vt:lpstr>
      <vt:lpstr>Soaks and Dressings</vt:lpstr>
      <vt:lpstr>Caustics</vt:lpstr>
      <vt:lpstr>Proud Flesh</vt:lpstr>
      <vt:lpstr>Counterirritants</vt:lpstr>
      <vt:lpstr>Immunomodulators</vt:lpstr>
      <vt:lpstr>Imiquimod (Aldara®)</vt:lpstr>
      <vt:lpstr>Tacrolimus (Protopic®) &amp; Pimecrolimus (Elidel®)</vt:lpstr>
      <vt:lpstr>Retinoids</vt:lpstr>
      <vt:lpstr>Retinoid Uses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Drugs for Skin Conditions</dc:title>
  <dc:creator>Lori Cooper</dc:creator>
  <cp:lastModifiedBy>Lori</cp:lastModifiedBy>
  <cp:revision>14</cp:revision>
  <dcterms:created xsi:type="dcterms:W3CDTF">2010-06-20T00:17:25Z</dcterms:created>
  <dcterms:modified xsi:type="dcterms:W3CDTF">2010-06-22T14:50:18Z</dcterms:modified>
</cp:coreProperties>
</file>